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Helvetica Neue" panose="020B0604020202020204" charset="0"/>
      <p:regular r:id="rId21"/>
      <p:bold r:id="rId22"/>
      <p:italic r:id="rId23"/>
      <p:boldItalic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Raleway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igknesh Vaithilingam Rajan" initials="" lastIdx="1" clrIdx="0"/>
  <p:cmAuthor id="1" name="Shivam Yogesh Doshi" initials="" lastIdx="6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F935143-2AC9-4B89-9909-E0DFEFEAC4F4}">
  <a:tblStyle styleId="{9F935143-2AC9-4B89-9909-E0DFEFEAC4F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244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2-02T15:02:42.971" idx="1">
    <p:pos x="6000" y="0"/>
    <p:text>1 minute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2-02T15:02:55.410" idx="2">
    <p:pos x="6000" y="0"/>
    <p:text>1 minute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2-02T15:05:27.232" idx="3">
    <p:pos x="6000" y="0"/>
    <p:text>1 minute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2-02T15:04:50.654" idx="4">
    <p:pos x="6000" y="0"/>
    <p:text>2.5 minutes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2-02T15:05:00.288" idx="5">
    <p:pos x="6000" y="0"/>
    <p:text>2.5 minutes</p:text>
  </p:cm>
</p:cmLst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png>
</file>

<file path=ppt/media/image31.jpg>
</file>

<file path=ppt/media/image32.png>
</file>

<file path=ppt/media/image33.png>
</file>

<file path=ppt/media/image34.jpg>
</file>

<file path=ppt/media/image35.png>
</file>

<file path=ppt/media/image36.png>
</file>

<file path=ppt/media/image37.jpg>
</file>

<file path=ppt/media/image38.jpg>
</file>

<file path=ppt/media/image39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a1bee88c3a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a1bee88c3a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a1bee88c3a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a1bee88c3a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a1bee88c3a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a1bee88c3a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a1bee88c3a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a1bee88c3a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a1bee88c3a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a1bee88c3a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a182b62491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a182b62491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a182b62491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a182b62491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a182b62491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a182b62491_0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a182b62491_0_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a182b62491_0_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a182b62491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a182b62491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182b62491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182b62491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182b62491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a182b62491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a182b62491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a182b62491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1bee88c3a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a1bee88c3a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1bee88c3a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a1bee88c3a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a1bee88c3a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a1bee88c3a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a1bee88c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a1bee88c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daCLw7KRSBFtVjCRSmRSjy_byyciYMvP/view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Pz72Qlqq1gm_IONo2neXUtr_hkVtIfyA/view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drive.google.com/file/d/1-7RHvCHqe5EL9TbCziwxMXGJ-MkT3We-/view" TargetMode="External"/><Relationship Id="rId3" Type="http://schemas.openxmlformats.org/officeDocument/2006/relationships/hyperlink" Target="https://www.matthewtancik.com/nerf" TargetMode="External"/><Relationship Id="rId7" Type="http://schemas.openxmlformats.org/officeDocument/2006/relationships/image" Target="../media/image3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drive.google.com/file/d/1_unTYbJMXyo5wXuUn30bpEtbsiDxR-S1/view" TargetMode="External"/><Relationship Id="rId5" Type="http://schemas.openxmlformats.org/officeDocument/2006/relationships/image" Target="../media/image37.jpg"/><Relationship Id="rId4" Type="http://schemas.openxmlformats.org/officeDocument/2006/relationships/hyperlink" Target="http://drive.google.com/file/d/1jaFfh_kKGBZadnR8UJIXi-oXPizUsbaa/view" TargetMode="External"/><Relationship Id="rId9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comments" Target="../comments/comment1.xml"/><Relationship Id="rId5" Type="http://schemas.openxmlformats.org/officeDocument/2006/relationships/image" Target="../media/image3.png"/><Relationship Id="rId4" Type="http://schemas.openxmlformats.org/officeDocument/2006/relationships/hyperlink" Target="https://www.robotlab.com/store/peel-2-3d-scanner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5.jpg"/><Relationship Id="rId18" Type="http://schemas.openxmlformats.org/officeDocument/2006/relationships/image" Target="../media/image20.jpg"/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12" Type="http://schemas.openxmlformats.org/officeDocument/2006/relationships/image" Target="../media/image14.jpg"/><Relationship Id="rId17" Type="http://schemas.openxmlformats.org/officeDocument/2006/relationships/image" Target="../media/image19.jp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8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11" Type="http://schemas.openxmlformats.org/officeDocument/2006/relationships/image" Target="../media/image13.jpg"/><Relationship Id="rId5" Type="http://schemas.openxmlformats.org/officeDocument/2006/relationships/image" Target="../media/image7.jpg"/><Relationship Id="rId15" Type="http://schemas.openxmlformats.org/officeDocument/2006/relationships/image" Target="../media/image17.jpg"/><Relationship Id="rId10" Type="http://schemas.openxmlformats.org/officeDocument/2006/relationships/image" Target="../media/image12.jpg"/><Relationship Id="rId19" Type="http://schemas.openxmlformats.org/officeDocument/2006/relationships/comments" Target="../comments/comment3.xml"/><Relationship Id="rId4" Type="http://schemas.openxmlformats.org/officeDocument/2006/relationships/image" Target="../media/image6.jpg"/><Relationship Id="rId9" Type="http://schemas.openxmlformats.org/officeDocument/2006/relationships/image" Target="../media/image11.jpg"/><Relationship Id="rId14" Type="http://schemas.openxmlformats.org/officeDocument/2006/relationships/image" Target="../media/image1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9.jpg"/><Relationship Id="rId7" Type="http://schemas.openxmlformats.org/officeDocument/2006/relationships/hyperlink" Target="http://drive.google.com/file/d/138rOjcVj590XqMv3TeYuv2NdZo8D2daw/vie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Relationship Id="rId9" Type="http://schemas.openxmlformats.org/officeDocument/2006/relationships/image" Target="../media/image2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15250" y="1268925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Helvetica Neue"/>
                <a:ea typeface="Helvetica Neue"/>
                <a:cs typeface="Helvetica Neue"/>
                <a:sym typeface="Helvetica Neue"/>
              </a:rPr>
              <a:t>Instant3D</a:t>
            </a:r>
            <a:endParaRPr sz="3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Helvetica Neue"/>
                <a:ea typeface="Helvetica Neue"/>
                <a:cs typeface="Helvetica Neue"/>
                <a:sym typeface="Helvetica Neue"/>
              </a:rPr>
              <a:t>Revolutionizing Reconstruction with AI</a:t>
            </a:r>
            <a:endParaRPr sz="2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2625" y="3332775"/>
            <a:ext cx="1298400" cy="12984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15250" y="3825025"/>
            <a:ext cx="2048700" cy="9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200" b="1">
                <a:latin typeface="Helvetica Neue"/>
                <a:ea typeface="Helvetica Neue"/>
                <a:cs typeface="Helvetica Neue"/>
                <a:sym typeface="Helvetica Neue"/>
              </a:rPr>
              <a:t>Prakhar Bhardwaj</a:t>
            </a:r>
            <a:endParaRPr sz="1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200" b="1">
                <a:latin typeface="Helvetica Neue"/>
                <a:ea typeface="Helvetica Neue"/>
                <a:cs typeface="Helvetica Neue"/>
                <a:sym typeface="Helvetica Neue"/>
              </a:rPr>
              <a:t>Vigknesh Rajan</a:t>
            </a:r>
            <a:endParaRPr sz="1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200" b="1">
                <a:latin typeface="Helvetica Neue"/>
                <a:ea typeface="Helvetica Neue"/>
                <a:cs typeface="Helvetica Neue"/>
                <a:sym typeface="Helvetica Neue"/>
              </a:rPr>
              <a:t>Shivam Doshi</a:t>
            </a:r>
            <a:endParaRPr sz="1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200" b="1">
                <a:latin typeface="Helvetica Neue"/>
                <a:ea typeface="Helvetica Neue"/>
                <a:cs typeface="Helvetica Neue"/>
                <a:sym typeface="Helvetica Neue"/>
              </a:rPr>
              <a:t>Mukundan Chariar</a:t>
            </a:r>
            <a:endParaRPr sz="1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endParaRPr sz="1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endParaRPr sz="12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699525" y="2572375"/>
            <a:ext cx="4864200" cy="10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800" b="1">
                <a:latin typeface="Helvetica Neue"/>
                <a:ea typeface="Helvetica Neue"/>
                <a:cs typeface="Helvetica Neue"/>
                <a:sym typeface="Helvetica Neue"/>
              </a:rPr>
              <a:t>Computer Vision for Engineers (24-678)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800" b="1">
                <a:latin typeface="Helvetica Neue"/>
                <a:ea typeface="Helvetica Neue"/>
                <a:cs typeface="Helvetica Neue"/>
                <a:sym typeface="Helvetica Neue"/>
              </a:rPr>
              <a:t>Fall 2023 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800" b="1">
                <a:latin typeface="Helvetica Neue"/>
                <a:ea typeface="Helvetica Neue"/>
                <a:cs typeface="Helvetica Neue"/>
                <a:sym typeface="Helvetica Neue"/>
              </a:rPr>
              <a:t>Team: Phoenix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2"/>
          <p:cNvPicPr preferRelativeResize="0"/>
          <p:nvPr/>
        </p:nvPicPr>
        <p:blipFill rotWithShape="1">
          <a:blip r:embed="rId3">
            <a:alphaModFix/>
          </a:blip>
          <a:srcRect l="18562" t="24172" r="29293" b="33337"/>
          <a:stretch/>
        </p:blipFill>
        <p:spPr>
          <a:xfrm>
            <a:off x="750600" y="2639375"/>
            <a:ext cx="1119099" cy="1621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2"/>
          <p:cNvPicPr preferRelativeResize="0"/>
          <p:nvPr/>
        </p:nvPicPr>
        <p:blipFill rotWithShape="1">
          <a:blip r:embed="rId4">
            <a:alphaModFix/>
          </a:blip>
          <a:srcRect l="19798" t="23093" r="28763" b="33020"/>
          <a:stretch/>
        </p:blipFill>
        <p:spPr>
          <a:xfrm>
            <a:off x="750600" y="1040775"/>
            <a:ext cx="1119100" cy="153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2"/>
          <p:cNvSpPr/>
          <p:nvPr/>
        </p:nvSpPr>
        <p:spPr>
          <a:xfrm>
            <a:off x="1192545" y="1893134"/>
            <a:ext cx="235200" cy="297600"/>
          </a:xfrm>
          <a:prstGeom prst="roundRect">
            <a:avLst>
              <a:gd name="adj" fmla="val 16667"/>
            </a:avLst>
          </a:prstGeom>
          <a:solidFill>
            <a:srgbClr val="20EF00">
              <a:alpha val="3608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 rotWithShape="1">
          <a:blip r:embed="rId5">
            <a:alphaModFix/>
          </a:blip>
          <a:srcRect l="21051" t="9517" r="22007" b="37839"/>
          <a:stretch/>
        </p:blipFill>
        <p:spPr>
          <a:xfrm>
            <a:off x="4952716" y="1040775"/>
            <a:ext cx="1677271" cy="1487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 rotWithShape="1">
          <a:blip r:embed="rId6">
            <a:alphaModFix/>
          </a:blip>
          <a:srcRect l="20451" t="8834" r="20457" b="36050"/>
          <a:stretch/>
        </p:blipFill>
        <p:spPr>
          <a:xfrm>
            <a:off x="4952722" y="2790108"/>
            <a:ext cx="1677264" cy="15004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3" name="Google Shape;203;p22"/>
          <p:cNvCxnSpPr>
            <a:stCxn id="200" idx="3"/>
            <a:endCxn id="204" idx="1"/>
          </p:cNvCxnSpPr>
          <p:nvPr/>
        </p:nvCxnSpPr>
        <p:spPr>
          <a:xfrm rot="10800000" flipH="1">
            <a:off x="1427745" y="1808834"/>
            <a:ext cx="755100" cy="23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2"/>
          <p:cNvCxnSpPr/>
          <p:nvPr/>
        </p:nvCxnSpPr>
        <p:spPr>
          <a:xfrm>
            <a:off x="1440961" y="3692691"/>
            <a:ext cx="728700" cy="199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6" name="Google Shape;206;p22"/>
          <p:cNvPicPr preferRelativeResize="0"/>
          <p:nvPr/>
        </p:nvPicPr>
        <p:blipFill rotWithShape="1">
          <a:blip r:embed="rId5">
            <a:alphaModFix/>
          </a:blip>
          <a:srcRect l="66011" t="38277" r="25002" b="48652"/>
          <a:stretch/>
        </p:blipFill>
        <p:spPr>
          <a:xfrm>
            <a:off x="7165750" y="1040775"/>
            <a:ext cx="1067075" cy="148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2"/>
          <p:cNvPicPr preferRelativeResize="0"/>
          <p:nvPr/>
        </p:nvPicPr>
        <p:blipFill rotWithShape="1">
          <a:blip r:embed="rId6">
            <a:alphaModFix/>
          </a:blip>
          <a:srcRect l="65527" t="38250" r="25065" b="47875"/>
          <a:stretch/>
        </p:blipFill>
        <p:spPr>
          <a:xfrm>
            <a:off x="7165750" y="2790100"/>
            <a:ext cx="1067074" cy="1470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6167925" y="1746474"/>
            <a:ext cx="419700" cy="535200"/>
          </a:xfrm>
          <a:prstGeom prst="roundRect">
            <a:avLst>
              <a:gd name="adj" fmla="val 16667"/>
            </a:avLst>
          </a:prstGeom>
          <a:solidFill>
            <a:srgbClr val="20EF00">
              <a:alpha val="3608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22"/>
          <p:cNvSpPr/>
          <p:nvPr/>
        </p:nvSpPr>
        <p:spPr>
          <a:xfrm>
            <a:off x="6167925" y="3481999"/>
            <a:ext cx="419700" cy="535200"/>
          </a:xfrm>
          <a:prstGeom prst="roundRect">
            <a:avLst>
              <a:gd name="adj" fmla="val 16667"/>
            </a:avLst>
          </a:prstGeom>
          <a:solidFill>
            <a:srgbClr val="20EF00">
              <a:alpha val="3608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0" name="Google Shape;210;p22"/>
          <p:cNvCxnSpPr>
            <a:stCxn id="208" idx="3"/>
            <a:endCxn id="206" idx="1"/>
          </p:cNvCxnSpPr>
          <p:nvPr/>
        </p:nvCxnSpPr>
        <p:spPr>
          <a:xfrm rot="10800000" flipH="1">
            <a:off x="6587625" y="1784574"/>
            <a:ext cx="578100" cy="22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1" name="Google Shape;211;p22"/>
          <p:cNvCxnSpPr/>
          <p:nvPr/>
        </p:nvCxnSpPr>
        <p:spPr>
          <a:xfrm>
            <a:off x="6587625" y="3749599"/>
            <a:ext cx="57630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2" name="Google Shape;212;p22"/>
          <p:cNvCxnSpPr/>
          <p:nvPr/>
        </p:nvCxnSpPr>
        <p:spPr>
          <a:xfrm>
            <a:off x="4469600" y="1061775"/>
            <a:ext cx="25800" cy="3320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3" name="Google Shape;213;p22"/>
          <p:cNvSpPr txBox="1">
            <a:spLocks noGrp="1"/>
          </p:cNvSpPr>
          <p:nvPr>
            <p:ph type="title"/>
          </p:nvPr>
        </p:nvSpPr>
        <p:spPr>
          <a:xfrm>
            <a:off x="729450" y="847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>
                <a:latin typeface="Helvetica Neue"/>
                <a:ea typeface="Helvetica Neue"/>
                <a:cs typeface="Helvetica Neue"/>
                <a:sym typeface="Helvetica Neue"/>
              </a:rPr>
              <a:t>To Produce Better Results We Need to Upsample Our Images</a:t>
            </a:r>
            <a:endParaRPr sz="250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4" name="Google Shape;204;p22"/>
          <p:cNvPicPr preferRelativeResize="0"/>
          <p:nvPr/>
        </p:nvPicPr>
        <p:blipFill rotWithShape="1">
          <a:blip r:embed="rId4">
            <a:alphaModFix/>
          </a:blip>
          <a:srcRect l="40314" t="49138" r="49724" b="46409"/>
          <a:stretch/>
        </p:blipFill>
        <p:spPr>
          <a:xfrm>
            <a:off x="2182700" y="1040775"/>
            <a:ext cx="1895850" cy="15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2"/>
          <p:cNvPicPr preferRelativeResize="0"/>
          <p:nvPr/>
        </p:nvPicPr>
        <p:blipFill rotWithShape="1">
          <a:blip r:embed="rId3">
            <a:alphaModFix/>
          </a:blip>
          <a:srcRect l="40163" t="48925" r="49840" b="46349"/>
          <a:stretch/>
        </p:blipFill>
        <p:spPr>
          <a:xfrm>
            <a:off x="2166151" y="2639375"/>
            <a:ext cx="1928949" cy="1621228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/>
          <p:nvPr/>
        </p:nvSpPr>
        <p:spPr>
          <a:xfrm>
            <a:off x="1192545" y="3540197"/>
            <a:ext cx="235200" cy="297600"/>
          </a:xfrm>
          <a:prstGeom prst="roundRect">
            <a:avLst>
              <a:gd name="adj" fmla="val 16667"/>
            </a:avLst>
          </a:prstGeom>
          <a:solidFill>
            <a:srgbClr val="20EF00">
              <a:alpha val="3608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2"/>
          <p:cNvSpPr txBox="1"/>
          <p:nvPr/>
        </p:nvSpPr>
        <p:spPr>
          <a:xfrm>
            <a:off x="858475" y="4382175"/>
            <a:ext cx="3152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Original Image 720p upsampled  to 3k resolution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2"/>
          <p:cNvSpPr txBox="1"/>
          <p:nvPr/>
        </p:nvSpPr>
        <p:spPr>
          <a:xfrm>
            <a:off x="5080125" y="4382175"/>
            <a:ext cx="3152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Original Image 480p upsampled to 2k resolution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>
            <a:spLocks noGrp="1"/>
          </p:cNvSpPr>
          <p:nvPr>
            <p:ph type="title"/>
          </p:nvPr>
        </p:nvSpPr>
        <p:spPr>
          <a:xfrm>
            <a:off x="729450" y="16087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>
                <a:latin typeface="Helvetica Neue"/>
                <a:ea typeface="Helvetica Neue"/>
                <a:cs typeface="Helvetica Neue"/>
                <a:sym typeface="Helvetica Neue"/>
              </a:rPr>
              <a:t>High Resolution Images Produce Better Results</a:t>
            </a:r>
            <a:endParaRPr sz="250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4" name="Google Shape;224;p23" title="SfM_dataset4_goo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100" y="813700"/>
            <a:ext cx="7562069" cy="425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250" y="960450"/>
            <a:ext cx="3986901" cy="348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4"/>
          <p:cNvPicPr preferRelativeResize="0"/>
          <p:nvPr/>
        </p:nvPicPr>
        <p:blipFill rotWithShape="1">
          <a:blip r:embed="rId4">
            <a:alphaModFix/>
          </a:blip>
          <a:srcRect t="1029"/>
          <a:stretch/>
        </p:blipFill>
        <p:spPr>
          <a:xfrm>
            <a:off x="4750350" y="960450"/>
            <a:ext cx="3927351" cy="348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4"/>
          <p:cNvSpPr txBox="1"/>
          <p:nvPr/>
        </p:nvSpPr>
        <p:spPr>
          <a:xfrm>
            <a:off x="958050" y="4432275"/>
            <a:ext cx="3152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Reconstructed part using 720p resolution image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5290075" y="4432275"/>
            <a:ext cx="3152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Reconstructed part using 3k upsampled images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35" name="Google Shape;235;p24"/>
          <p:cNvSpPr txBox="1">
            <a:spLocks noGrp="1"/>
          </p:cNvSpPr>
          <p:nvPr>
            <p:ph type="title"/>
          </p:nvPr>
        </p:nvSpPr>
        <p:spPr>
          <a:xfrm>
            <a:off x="729450" y="16087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>
                <a:latin typeface="Helvetica Neue"/>
                <a:ea typeface="Helvetica Neue"/>
                <a:cs typeface="Helvetica Neue"/>
                <a:sym typeface="Helvetica Neue"/>
              </a:rPr>
              <a:t>High Resolution Images Produce Better Results</a:t>
            </a:r>
            <a:endParaRPr sz="250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5" title="SfM_fox_good (1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100" y="862225"/>
            <a:ext cx="7208726" cy="405267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title"/>
          </p:nvPr>
        </p:nvSpPr>
        <p:spPr>
          <a:xfrm>
            <a:off x="729450" y="16087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>
                <a:latin typeface="Helvetica Neue"/>
                <a:ea typeface="Helvetica Neue"/>
                <a:cs typeface="Helvetica Neue"/>
                <a:sym typeface="Helvetica Neue"/>
              </a:rPr>
              <a:t>High Resolution Images Produce Better Results</a:t>
            </a:r>
            <a:endParaRPr sz="250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649" y="1105750"/>
            <a:ext cx="3904855" cy="334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7975" y="1105750"/>
            <a:ext cx="4010900" cy="3345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6"/>
          <p:cNvSpPr txBox="1"/>
          <p:nvPr/>
        </p:nvSpPr>
        <p:spPr>
          <a:xfrm>
            <a:off x="958050" y="4432275"/>
            <a:ext cx="3152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Reconstructed part using 720p resolution image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6"/>
          <p:cNvSpPr txBox="1"/>
          <p:nvPr/>
        </p:nvSpPr>
        <p:spPr>
          <a:xfrm>
            <a:off x="5290075" y="4432275"/>
            <a:ext cx="3152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Reconstructed part using 3k upsampled images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52" name="Google Shape;252;p26"/>
          <p:cNvSpPr txBox="1">
            <a:spLocks noGrp="1"/>
          </p:cNvSpPr>
          <p:nvPr>
            <p:ph type="title"/>
          </p:nvPr>
        </p:nvSpPr>
        <p:spPr>
          <a:xfrm>
            <a:off x="729450" y="16087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>
                <a:latin typeface="Helvetica Neue"/>
                <a:ea typeface="Helvetica Neue"/>
                <a:cs typeface="Helvetica Neue"/>
                <a:sym typeface="Helvetica Neue"/>
              </a:rPr>
              <a:t>High Resolution Images Produce Better Results</a:t>
            </a:r>
            <a:endParaRPr sz="250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/>
          <p:nvPr/>
        </p:nvSpPr>
        <p:spPr>
          <a:xfrm>
            <a:off x="50" y="461125"/>
            <a:ext cx="9144000" cy="166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27"/>
          <p:cNvSpPr txBox="1">
            <a:spLocks noGrp="1"/>
          </p:cNvSpPr>
          <p:nvPr>
            <p:ph type="title"/>
          </p:nvPr>
        </p:nvSpPr>
        <p:spPr>
          <a:xfrm>
            <a:off x="729450" y="3280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>
                <a:latin typeface="Helvetica Neue"/>
                <a:ea typeface="Helvetica Neue"/>
                <a:cs typeface="Helvetica Neue"/>
                <a:sym typeface="Helvetica Neue"/>
              </a:rPr>
              <a:t>NeRF represents a static scene as a continuous 5D function</a:t>
            </a:r>
            <a:endParaRPr sz="220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9" name="Google Shape;2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963" y="1648525"/>
            <a:ext cx="8235676" cy="2614827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7"/>
          <p:cNvSpPr txBox="1"/>
          <p:nvPr/>
        </p:nvSpPr>
        <p:spPr>
          <a:xfrm>
            <a:off x="199175" y="4821575"/>
            <a:ext cx="61983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[5] https://www.matthewtancik.com/nerf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62" name="Google Shape;262;p27"/>
          <p:cNvSpPr/>
          <p:nvPr/>
        </p:nvSpPr>
        <p:spPr>
          <a:xfrm>
            <a:off x="673175" y="1015600"/>
            <a:ext cx="1185900" cy="454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/>
          <p:nvPr/>
        </p:nvSpPr>
        <p:spPr>
          <a:xfrm>
            <a:off x="673175" y="1015600"/>
            <a:ext cx="1185900" cy="454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8"/>
          <p:cNvSpPr/>
          <p:nvPr/>
        </p:nvSpPr>
        <p:spPr>
          <a:xfrm>
            <a:off x="50" y="461125"/>
            <a:ext cx="9144000" cy="166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8"/>
          <p:cNvSpPr txBox="1">
            <a:spLocks noGrp="1"/>
          </p:cNvSpPr>
          <p:nvPr>
            <p:ph type="title"/>
          </p:nvPr>
        </p:nvSpPr>
        <p:spPr>
          <a:xfrm>
            <a:off x="729450" y="3280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Helvetica Neue"/>
                <a:ea typeface="Helvetica Neue"/>
                <a:cs typeface="Helvetica Neue"/>
                <a:sym typeface="Helvetica Neue"/>
              </a:rPr>
              <a:t>NeRF can produce novel views</a:t>
            </a:r>
            <a:endParaRPr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0" name="Google Shape;270;p28"/>
          <p:cNvSpPr txBox="1"/>
          <p:nvPr/>
        </p:nvSpPr>
        <p:spPr>
          <a:xfrm>
            <a:off x="199175" y="4821575"/>
            <a:ext cx="61983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[5] </a:t>
            </a:r>
            <a:r>
              <a:rPr lang="en" sz="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https://www.matthewtancik.com/nerf</a:t>
            </a: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, [6] https://github.com/NVlabs/instant-ngp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1" name="Google Shape;271;p28" title="Screen recording 2023-12-02 22.13.18.webm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0925" y="1675998"/>
            <a:ext cx="2898874" cy="2001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8" title="Screen recording 2023-12-03 17.12.45.webm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8600" y="1549050"/>
            <a:ext cx="2823825" cy="228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8" title="Screen recording 2023-12-03 18.07.01.webm">
            <a:hlinkClick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90430" y="1549050"/>
            <a:ext cx="2977370" cy="2233028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/>
          <p:nvPr/>
        </p:nvSpPr>
        <p:spPr>
          <a:xfrm>
            <a:off x="673175" y="1015600"/>
            <a:ext cx="1185900" cy="454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9"/>
          <p:cNvSpPr/>
          <p:nvPr/>
        </p:nvSpPr>
        <p:spPr>
          <a:xfrm>
            <a:off x="50" y="461125"/>
            <a:ext cx="9144000" cy="166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29"/>
          <p:cNvSpPr txBox="1">
            <a:spLocks noGrp="1"/>
          </p:cNvSpPr>
          <p:nvPr>
            <p:ph type="title"/>
          </p:nvPr>
        </p:nvSpPr>
        <p:spPr>
          <a:xfrm>
            <a:off x="729450" y="3280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Helvetica Neue"/>
                <a:ea typeface="Helvetica Neue"/>
                <a:cs typeface="Helvetica Neue"/>
                <a:sym typeface="Helvetica Neue"/>
              </a:rPr>
              <a:t>Conclusion</a:t>
            </a:r>
            <a:endParaRPr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2" name="Google Shape;282;p2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83" name="Google Shape;283;p29"/>
          <p:cNvSpPr txBox="1"/>
          <p:nvPr/>
        </p:nvSpPr>
        <p:spPr>
          <a:xfrm>
            <a:off x="584800" y="1568300"/>
            <a:ext cx="8266800" cy="25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84" name="Google Shape;284;p29"/>
          <p:cNvGraphicFramePr/>
          <p:nvPr/>
        </p:nvGraphicFramePr>
        <p:xfrm>
          <a:off x="952500" y="1809750"/>
          <a:ext cx="7239000" cy="2865000"/>
        </p:xfrm>
        <a:graphic>
          <a:graphicData uri="http://schemas.openxmlformats.org/drawingml/2006/table">
            <a:tbl>
              <a:tblPr>
                <a:noFill/>
                <a:tableStyleId>{9F935143-2AC9-4B89-9909-E0DFEFEAC4F4}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NERF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SFM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Reconstruction Quality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Dense 3D reconstruction with novel views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Accurate geometric reconstruction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Input Data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Requires substantial training data with various views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Works well even with sparse data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Depends on input image resolution. Typically takes 10-15 hours of training per scene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Depends on input image resolution. Typically takes 30 minutes - 60 minutes per scene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0"/>
          <p:cNvSpPr/>
          <p:nvPr/>
        </p:nvSpPr>
        <p:spPr>
          <a:xfrm>
            <a:off x="50" y="461125"/>
            <a:ext cx="9144000" cy="166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30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Helvetica Neue"/>
                <a:ea typeface="Helvetica Neue"/>
                <a:cs typeface="Helvetica Neue"/>
                <a:sym typeface="Helvetica Neue"/>
              </a:rPr>
              <a:t>Q&amp;A</a:t>
            </a:r>
            <a:endParaRPr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1" name="Google Shape;291;p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313950" y="244450"/>
            <a:ext cx="85161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40" b="0">
                <a:latin typeface="Helvetica Neue"/>
                <a:ea typeface="Helvetica Neue"/>
                <a:cs typeface="Helvetica Neue"/>
                <a:sym typeface="Helvetica Neue"/>
              </a:rPr>
              <a:t>Our startup has pioneered a transformative approach to 3D reconstruction that is both cost-effective and user-friendly.</a:t>
            </a:r>
            <a:endParaRPr sz="184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400" y="1713075"/>
            <a:ext cx="1639375" cy="20795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199175" y="4669175"/>
            <a:ext cx="28590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[1] </a:t>
            </a:r>
            <a:r>
              <a:rPr lang="en" sz="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https://www.robotlab.com/store/peel-2-3d-scanner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[2] Bianco et al., Imaging (2018)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4375" y="1713075"/>
            <a:ext cx="5123768" cy="19284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729450" y="251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latin typeface="Helvetica Neue"/>
                <a:ea typeface="Helvetica Neue"/>
                <a:cs typeface="Helvetica Neue"/>
                <a:sym typeface="Helvetica Neue"/>
              </a:rPr>
              <a:t>3D Reconstruction combines elements of photogrammetry, computer vision, and computational geometry.</a:t>
            </a:r>
            <a:endParaRPr sz="180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2798" y="1162136"/>
            <a:ext cx="5158426" cy="3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/>
        </p:nvSpPr>
        <p:spPr>
          <a:xfrm>
            <a:off x="199175" y="4821575"/>
            <a:ext cx="61983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[3] https://medium.com/@dc.aihub/3d-reconstruction-with-stereo-images-part-1-camera-calibration-d86f750a1ade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729450" y="207594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Helvetica Neue"/>
                <a:ea typeface="Helvetica Neue"/>
                <a:cs typeface="Helvetica Neue"/>
                <a:sym typeface="Helvetica Neue"/>
              </a:rPr>
              <a:t>What did we test our methods on?</a:t>
            </a:r>
            <a:endParaRPr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6286" y="742800"/>
            <a:ext cx="1649997" cy="1510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8942" y="854258"/>
            <a:ext cx="1649997" cy="1510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9699" y="971391"/>
            <a:ext cx="1649997" cy="1510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 rotWithShape="1">
          <a:blip r:embed="rId6">
            <a:alphaModFix/>
          </a:blip>
          <a:srcRect t="6426" b="7083"/>
          <a:stretch/>
        </p:blipFill>
        <p:spPr>
          <a:xfrm>
            <a:off x="2393050" y="1100073"/>
            <a:ext cx="1649997" cy="1510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 rotWithShape="1">
          <a:blip r:embed="rId7">
            <a:alphaModFix/>
          </a:blip>
          <a:srcRect t="19489" b="19489"/>
          <a:stretch/>
        </p:blipFill>
        <p:spPr>
          <a:xfrm>
            <a:off x="5527529" y="742802"/>
            <a:ext cx="1676197" cy="1510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 rotWithShape="1">
          <a:blip r:embed="rId8">
            <a:alphaModFix/>
          </a:blip>
          <a:srcRect t="19489" b="19489"/>
          <a:stretch/>
        </p:blipFill>
        <p:spPr>
          <a:xfrm>
            <a:off x="5418481" y="854260"/>
            <a:ext cx="1676197" cy="1510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9">
            <a:alphaModFix/>
          </a:blip>
          <a:srcRect t="19489" b="19489"/>
          <a:stretch/>
        </p:blipFill>
        <p:spPr>
          <a:xfrm>
            <a:off x="5307504" y="971392"/>
            <a:ext cx="1676197" cy="1510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10">
            <a:alphaModFix/>
          </a:blip>
          <a:srcRect t="19489" b="19489"/>
          <a:stretch/>
        </p:blipFill>
        <p:spPr>
          <a:xfrm>
            <a:off x="5178843" y="1100074"/>
            <a:ext cx="1676197" cy="1510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11">
            <a:alphaModFix/>
          </a:blip>
          <a:srcRect t="20070" b="20070"/>
          <a:stretch/>
        </p:blipFill>
        <p:spPr>
          <a:xfrm>
            <a:off x="2741736" y="2787222"/>
            <a:ext cx="1676197" cy="1510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 rotWithShape="1">
          <a:blip r:embed="rId12">
            <a:alphaModFix/>
          </a:blip>
          <a:srcRect t="20070" b="20070"/>
          <a:stretch/>
        </p:blipFill>
        <p:spPr>
          <a:xfrm>
            <a:off x="2632688" y="2898680"/>
            <a:ext cx="1676197" cy="1510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6"/>
          <p:cNvPicPr preferRelativeResize="0"/>
          <p:nvPr/>
        </p:nvPicPr>
        <p:blipFill rotWithShape="1">
          <a:blip r:embed="rId13">
            <a:alphaModFix/>
          </a:blip>
          <a:srcRect t="20070" b="20070"/>
          <a:stretch/>
        </p:blipFill>
        <p:spPr>
          <a:xfrm>
            <a:off x="2521711" y="3015813"/>
            <a:ext cx="1676197" cy="1510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/>
          <p:cNvPicPr preferRelativeResize="0"/>
          <p:nvPr/>
        </p:nvPicPr>
        <p:blipFill rotWithShape="1">
          <a:blip r:embed="rId14">
            <a:alphaModFix/>
          </a:blip>
          <a:srcRect t="20070" b="20070"/>
          <a:stretch/>
        </p:blipFill>
        <p:spPr>
          <a:xfrm>
            <a:off x="2393050" y="3144495"/>
            <a:ext cx="1676197" cy="1510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6"/>
          <p:cNvPicPr preferRelativeResize="0"/>
          <p:nvPr/>
        </p:nvPicPr>
        <p:blipFill rotWithShape="1">
          <a:blip r:embed="rId15">
            <a:alphaModFix/>
          </a:blip>
          <a:srcRect t="4955" b="4946"/>
          <a:stretch/>
        </p:blipFill>
        <p:spPr>
          <a:xfrm>
            <a:off x="5527529" y="2787222"/>
            <a:ext cx="1676196" cy="1510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6"/>
          <p:cNvPicPr preferRelativeResize="0"/>
          <p:nvPr/>
        </p:nvPicPr>
        <p:blipFill rotWithShape="1">
          <a:blip r:embed="rId16">
            <a:alphaModFix/>
          </a:blip>
          <a:srcRect t="4955" b="4946"/>
          <a:stretch/>
        </p:blipFill>
        <p:spPr>
          <a:xfrm>
            <a:off x="5418481" y="2898680"/>
            <a:ext cx="1676196" cy="1510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6"/>
          <p:cNvPicPr preferRelativeResize="0"/>
          <p:nvPr/>
        </p:nvPicPr>
        <p:blipFill rotWithShape="1">
          <a:blip r:embed="rId17">
            <a:alphaModFix/>
          </a:blip>
          <a:srcRect t="4955" b="4946"/>
          <a:stretch/>
        </p:blipFill>
        <p:spPr>
          <a:xfrm>
            <a:off x="5307504" y="3015813"/>
            <a:ext cx="1676196" cy="1510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6"/>
          <p:cNvPicPr preferRelativeResize="0"/>
          <p:nvPr/>
        </p:nvPicPr>
        <p:blipFill rotWithShape="1">
          <a:blip r:embed="rId18">
            <a:alphaModFix/>
          </a:blip>
          <a:srcRect t="4955" b="4946"/>
          <a:stretch/>
        </p:blipFill>
        <p:spPr>
          <a:xfrm>
            <a:off x="5178843" y="3144495"/>
            <a:ext cx="1676196" cy="151020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6"/>
          <p:cNvSpPr txBox="1"/>
          <p:nvPr/>
        </p:nvSpPr>
        <p:spPr>
          <a:xfrm>
            <a:off x="508350" y="4787325"/>
            <a:ext cx="61983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[4] https://peterfalkingham.com/resources/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title"/>
          </p:nvPr>
        </p:nvSpPr>
        <p:spPr>
          <a:xfrm>
            <a:off x="729450" y="251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 b="0">
                <a:latin typeface="Helvetica Neue"/>
                <a:ea typeface="Helvetica Neue"/>
                <a:cs typeface="Helvetica Neue"/>
                <a:sym typeface="Helvetica Neue"/>
              </a:rPr>
              <a:t>Structure from Motion combines views from different viewpoints</a:t>
            </a:r>
            <a:endParaRPr sz="204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4270603" y="2255737"/>
            <a:ext cx="2183700" cy="14856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object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7"/>
          <p:cNvSpPr/>
          <p:nvPr/>
        </p:nvSpPr>
        <p:spPr>
          <a:xfrm>
            <a:off x="3053453" y="1776678"/>
            <a:ext cx="4087935" cy="2729542"/>
          </a:xfrm>
          <a:custGeom>
            <a:avLst/>
            <a:gdLst/>
            <a:ahLst/>
            <a:cxnLst/>
            <a:rect l="l" t="t" r="r" b="b"/>
            <a:pathLst>
              <a:path w="102867" h="68685" extrusionOk="0">
                <a:moveTo>
                  <a:pt x="0" y="32818"/>
                </a:moveTo>
                <a:cubicBezTo>
                  <a:pt x="6176" y="38249"/>
                  <a:pt x="23106" y="60397"/>
                  <a:pt x="37055" y="65401"/>
                </a:cubicBezTo>
                <a:cubicBezTo>
                  <a:pt x="51004" y="70406"/>
                  <a:pt x="72727" y="69713"/>
                  <a:pt x="83694" y="62845"/>
                </a:cubicBezTo>
                <a:cubicBezTo>
                  <a:pt x="94662" y="55977"/>
                  <a:pt x="102807" y="33989"/>
                  <a:pt x="102860" y="24193"/>
                </a:cubicBezTo>
                <a:cubicBezTo>
                  <a:pt x="102913" y="14397"/>
                  <a:pt x="94395" y="7901"/>
                  <a:pt x="84013" y="4068"/>
                </a:cubicBezTo>
                <a:cubicBezTo>
                  <a:pt x="73631" y="235"/>
                  <a:pt x="53027" y="-1096"/>
                  <a:pt x="40569" y="1193"/>
                </a:cubicBezTo>
                <a:cubicBezTo>
                  <a:pt x="28111" y="3482"/>
                  <a:pt x="15387" y="13172"/>
                  <a:pt x="9264" y="17804"/>
                </a:cubicBezTo>
                <a:cubicBezTo>
                  <a:pt x="3142" y="22436"/>
                  <a:pt x="4739" y="27122"/>
                  <a:pt x="3834" y="28985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pic>
        <p:nvPicPr>
          <p:cNvPr id="138" name="Google Shape;138;p17"/>
          <p:cNvPicPr preferRelativeResize="0"/>
          <p:nvPr/>
        </p:nvPicPr>
        <p:blipFill rotWithShape="1">
          <a:blip r:embed="rId3">
            <a:alphaModFix/>
          </a:blip>
          <a:srcRect l="40375" t="11969" r="44601" b="13730"/>
          <a:stretch/>
        </p:blipFill>
        <p:spPr>
          <a:xfrm flipH="1">
            <a:off x="1530265" y="1776675"/>
            <a:ext cx="1161952" cy="220885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729450" y="251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 b="0">
                <a:latin typeface="Helvetica Neue"/>
                <a:ea typeface="Helvetica Neue"/>
                <a:cs typeface="Helvetica Neue"/>
                <a:sym typeface="Helvetica Neue"/>
              </a:rPr>
              <a:t>Structure from Motion combines views from different viewpoints</a:t>
            </a:r>
            <a:endParaRPr sz="204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5" name="Google Shape;145;p18"/>
          <p:cNvPicPr preferRelativeResize="0"/>
          <p:nvPr/>
        </p:nvPicPr>
        <p:blipFill rotWithShape="1">
          <a:blip r:embed="rId3">
            <a:alphaModFix/>
          </a:blip>
          <a:srcRect t="19489" b="19489"/>
          <a:stretch/>
        </p:blipFill>
        <p:spPr>
          <a:xfrm>
            <a:off x="949804" y="989977"/>
            <a:ext cx="1676197" cy="1510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 rotWithShape="1">
          <a:blip r:embed="rId4">
            <a:alphaModFix/>
          </a:blip>
          <a:srcRect t="19489" b="19489"/>
          <a:stretch/>
        </p:blipFill>
        <p:spPr>
          <a:xfrm>
            <a:off x="840756" y="1101435"/>
            <a:ext cx="1676197" cy="1510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8"/>
          <p:cNvPicPr preferRelativeResize="0"/>
          <p:nvPr/>
        </p:nvPicPr>
        <p:blipFill rotWithShape="1">
          <a:blip r:embed="rId5">
            <a:alphaModFix/>
          </a:blip>
          <a:srcRect t="19489" b="19489"/>
          <a:stretch/>
        </p:blipFill>
        <p:spPr>
          <a:xfrm>
            <a:off x="729779" y="1218567"/>
            <a:ext cx="1676197" cy="1510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8"/>
          <p:cNvPicPr preferRelativeResize="0"/>
          <p:nvPr/>
        </p:nvPicPr>
        <p:blipFill rotWithShape="1">
          <a:blip r:embed="rId6">
            <a:alphaModFix/>
          </a:blip>
          <a:srcRect t="19489" b="19489"/>
          <a:stretch/>
        </p:blipFill>
        <p:spPr>
          <a:xfrm>
            <a:off x="601118" y="1347249"/>
            <a:ext cx="1676197" cy="151020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18"/>
          <p:cNvCxnSpPr>
            <a:stCxn id="147" idx="3"/>
            <a:endCxn id="150" idx="1"/>
          </p:cNvCxnSpPr>
          <p:nvPr/>
        </p:nvCxnSpPr>
        <p:spPr>
          <a:xfrm>
            <a:off x="2405976" y="1973670"/>
            <a:ext cx="545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0" name="Google Shape;150;p18"/>
          <p:cNvSpPr txBox="1"/>
          <p:nvPr/>
        </p:nvSpPr>
        <p:spPr>
          <a:xfrm>
            <a:off x="2951238" y="1754375"/>
            <a:ext cx="8943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Feature Matching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1" name="Google Shape;151;p18"/>
          <p:cNvCxnSpPr>
            <a:stCxn id="150" idx="3"/>
            <a:endCxn id="152" idx="1"/>
          </p:cNvCxnSpPr>
          <p:nvPr/>
        </p:nvCxnSpPr>
        <p:spPr>
          <a:xfrm>
            <a:off x="3845538" y="1973675"/>
            <a:ext cx="393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2" name="Google Shape;152;p18"/>
          <p:cNvSpPr txBox="1"/>
          <p:nvPr/>
        </p:nvSpPr>
        <p:spPr>
          <a:xfrm>
            <a:off x="4238425" y="1754375"/>
            <a:ext cx="12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Fundamental and Essential Matrix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3" name="Google Shape;153;p18"/>
          <p:cNvCxnSpPr>
            <a:stCxn id="152" idx="3"/>
            <a:endCxn id="154" idx="1"/>
          </p:cNvCxnSpPr>
          <p:nvPr/>
        </p:nvCxnSpPr>
        <p:spPr>
          <a:xfrm>
            <a:off x="5453125" y="1973675"/>
            <a:ext cx="393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18"/>
          <p:cNvSpPr txBox="1"/>
          <p:nvPr/>
        </p:nvSpPr>
        <p:spPr>
          <a:xfrm>
            <a:off x="5846000" y="1754375"/>
            <a:ext cx="8943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Camera Pose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5" name="Google Shape;155;p18"/>
          <p:cNvCxnSpPr>
            <a:stCxn id="154" idx="3"/>
            <a:endCxn id="156" idx="1"/>
          </p:cNvCxnSpPr>
          <p:nvPr/>
        </p:nvCxnSpPr>
        <p:spPr>
          <a:xfrm>
            <a:off x="6740300" y="1973675"/>
            <a:ext cx="393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6" name="Google Shape;156;p18"/>
          <p:cNvSpPr txBox="1"/>
          <p:nvPr/>
        </p:nvSpPr>
        <p:spPr>
          <a:xfrm>
            <a:off x="7133175" y="1754375"/>
            <a:ext cx="12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Triangulation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7" name="Google Shape;157;p18"/>
          <p:cNvCxnSpPr>
            <a:stCxn id="156" idx="2"/>
            <a:endCxn id="158" idx="0"/>
          </p:cNvCxnSpPr>
          <p:nvPr/>
        </p:nvCxnSpPr>
        <p:spPr>
          <a:xfrm>
            <a:off x="7740525" y="2192975"/>
            <a:ext cx="0" cy="42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8" name="Google Shape;158;p18"/>
          <p:cNvSpPr txBox="1"/>
          <p:nvPr/>
        </p:nvSpPr>
        <p:spPr>
          <a:xfrm>
            <a:off x="7133175" y="2621975"/>
            <a:ext cx="12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Perspective n Point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9" name="Google Shape;159;p18"/>
          <p:cNvCxnSpPr>
            <a:stCxn id="158" idx="2"/>
            <a:endCxn id="160" idx="0"/>
          </p:cNvCxnSpPr>
          <p:nvPr/>
        </p:nvCxnSpPr>
        <p:spPr>
          <a:xfrm flipH="1">
            <a:off x="7133025" y="3060575"/>
            <a:ext cx="607500" cy="41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0" name="Google Shape;160;p18"/>
          <p:cNvSpPr txBox="1"/>
          <p:nvPr/>
        </p:nvSpPr>
        <p:spPr>
          <a:xfrm>
            <a:off x="6525825" y="3471875"/>
            <a:ext cx="12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Bundle Adjustment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1" name="Google Shape;161;p18"/>
          <p:cNvCxnSpPr>
            <a:stCxn id="160" idx="1"/>
            <a:endCxn id="162" idx="3"/>
          </p:cNvCxnSpPr>
          <p:nvPr/>
        </p:nvCxnSpPr>
        <p:spPr>
          <a:xfrm flipH="1">
            <a:off x="5496525" y="3691175"/>
            <a:ext cx="1029300" cy="12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62" name="Google Shape;162;p18" title="SfM_dataset3_bad.mp4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50364" y="2984375"/>
            <a:ext cx="2946259" cy="165730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8"/>
          <p:cNvSpPr txBox="1"/>
          <p:nvPr/>
        </p:nvSpPr>
        <p:spPr>
          <a:xfrm>
            <a:off x="2465150" y="4751300"/>
            <a:ext cx="3584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Diagram showing the process of Structure from Motion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4" name="Google Shape;164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2788" y="3206993"/>
            <a:ext cx="1912875" cy="143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>
            <a:off x="575125" y="160875"/>
            <a:ext cx="7700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>
                <a:latin typeface="Helvetica Neue"/>
                <a:ea typeface="Helvetica Neue"/>
                <a:cs typeface="Helvetica Neue"/>
                <a:sym typeface="Helvetica Neue"/>
              </a:rPr>
              <a:t>Low Resolution Images Produce Poor Results</a:t>
            </a:r>
            <a:endParaRPr sz="2500"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850" y="987600"/>
            <a:ext cx="3345801" cy="3391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0217" y="987600"/>
            <a:ext cx="3959433" cy="339189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331550" y="4446500"/>
            <a:ext cx="3584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Reconstructed output 1 using images from smartphone cameras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4835275" y="4446500"/>
            <a:ext cx="3708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Reconstructed output 2 using images from smartphone cameras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/>
          <p:nvPr/>
        </p:nvSpPr>
        <p:spPr>
          <a:xfrm>
            <a:off x="730000" y="1048475"/>
            <a:ext cx="1075200" cy="443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20"/>
          <p:cNvSpPr txBox="1">
            <a:spLocks noGrp="1"/>
          </p:cNvSpPr>
          <p:nvPr>
            <p:ph type="title"/>
          </p:nvPr>
        </p:nvSpPr>
        <p:spPr>
          <a:xfrm>
            <a:off x="729450" y="20521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Helvetica Neue"/>
                <a:ea typeface="Helvetica Neue"/>
                <a:cs typeface="Helvetica Neue"/>
                <a:sym typeface="Helvetica Neue"/>
              </a:rPr>
              <a:t>Parameters that affect SfM</a:t>
            </a:r>
            <a:endParaRPr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2" name="Google Shape;182;p20"/>
          <p:cNvSpPr txBox="1"/>
          <p:nvPr/>
        </p:nvSpPr>
        <p:spPr>
          <a:xfrm>
            <a:off x="653100" y="1236175"/>
            <a:ext cx="49161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Quality and Resolution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Overlap and Coverage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Viewpoint Diversity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Feature Density and Distribution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Lighting Conditions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" name="Google Shape;183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>
            <a:spLocks noGrp="1"/>
          </p:cNvSpPr>
          <p:nvPr>
            <p:ph type="title"/>
          </p:nvPr>
        </p:nvSpPr>
        <p:spPr>
          <a:xfrm>
            <a:off x="729450" y="23707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Helvetica Neue"/>
                <a:ea typeface="Helvetica Neue"/>
                <a:cs typeface="Helvetica Neue"/>
                <a:sym typeface="Helvetica Neue"/>
              </a:rPr>
              <a:t>HAT: Hybrid Attention Transformer for Image Restoration</a:t>
            </a:r>
            <a:endParaRPr b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9" name="Google Shape;18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6500" y="1011775"/>
            <a:ext cx="6597400" cy="317103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1"/>
          <p:cNvSpPr txBox="1"/>
          <p:nvPr/>
        </p:nvSpPr>
        <p:spPr>
          <a:xfrm>
            <a:off x="2762400" y="4210875"/>
            <a:ext cx="4533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Fig.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The overall architecture of HAT and the structure of RHAG and HAB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1"/>
          <p:cNvSpPr txBox="1"/>
          <p:nvPr/>
        </p:nvSpPr>
        <p:spPr>
          <a:xfrm>
            <a:off x="41525" y="4876800"/>
            <a:ext cx="81609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X. Chen, X. Wang, J. Zhou, Y. Qiao, and C. Dong, “Activating more pixels in image super-resolution Transformer,” </a:t>
            </a:r>
            <a:r>
              <a:rPr lang="en" sz="900" i="1"/>
              <a:t>arXiv [eess.IV]</a:t>
            </a:r>
            <a:r>
              <a:rPr lang="en" sz="900"/>
              <a:t>, 2022.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21"/>
          <p:cNvSpPr/>
          <p:nvPr/>
        </p:nvSpPr>
        <p:spPr>
          <a:xfrm>
            <a:off x="329325" y="966475"/>
            <a:ext cx="1045500" cy="673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476</Words>
  <Application>Microsoft Office PowerPoint</Application>
  <PresentationFormat>On-screen Show (16:9)</PresentationFormat>
  <Paragraphs>88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Helvetica Neue</vt:lpstr>
      <vt:lpstr>Raleway</vt:lpstr>
      <vt:lpstr>Lato</vt:lpstr>
      <vt:lpstr>Streamline</vt:lpstr>
      <vt:lpstr>Instant3D Revolutionizing Reconstruction with AI</vt:lpstr>
      <vt:lpstr>Our startup has pioneered a transformative approach to 3D reconstruction that is both cost-effective and user-friendly.</vt:lpstr>
      <vt:lpstr>3D Reconstruction combines elements of photogrammetry, computer vision, and computational geometry.</vt:lpstr>
      <vt:lpstr>What did we test our methods on?</vt:lpstr>
      <vt:lpstr>Structure from Motion combines views from different viewpoints</vt:lpstr>
      <vt:lpstr>Structure from Motion combines views from different viewpoints</vt:lpstr>
      <vt:lpstr>Low Resolution Images Produce Poor Results</vt:lpstr>
      <vt:lpstr>Parameters that affect SfM</vt:lpstr>
      <vt:lpstr>HAT: Hybrid Attention Transformer for Image Restoration</vt:lpstr>
      <vt:lpstr>To Produce Better Results We Need to Upsample Our Images</vt:lpstr>
      <vt:lpstr>High Resolution Images Produce Better Results</vt:lpstr>
      <vt:lpstr>High Resolution Images Produce Better Results</vt:lpstr>
      <vt:lpstr>High Resolution Images Produce Better Results</vt:lpstr>
      <vt:lpstr>High Resolution Images Produce Better Results</vt:lpstr>
      <vt:lpstr>NeRF represents a static scene as a continuous 5D function</vt:lpstr>
      <vt:lpstr>NeRF can produce novel views</vt:lpstr>
      <vt:lpstr>Conclusion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Instant3D Revolutionizing Reconstruction with AI</dc:title>
  <cp:lastModifiedBy>Prakhar Bhardwaj</cp:lastModifiedBy>
  <cp:revision>1</cp:revision>
  <dcterms:modified xsi:type="dcterms:W3CDTF">2024-01-31T00:27:18Z</dcterms:modified>
</cp:coreProperties>
</file>